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3" r:id="rId2"/>
    <p:sldId id="296" r:id="rId3"/>
    <p:sldId id="297" r:id="rId4"/>
    <p:sldId id="298" r:id="rId5"/>
    <p:sldId id="299" r:id="rId6"/>
    <p:sldId id="300" r:id="rId7"/>
    <p:sldId id="301" r:id="rId8"/>
    <p:sldId id="303" r:id="rId9"/>
    <p:sldId id="304" r:id="rId10"/>
    <p:sldId id="306" r:id="rId11"/>
    <p:sldId id="283" r:id="rId12"/>
    <p:sldId id="257" r:id="rId13"/>
    <p:sldId id="285" r:id="rId14"/>
    <p:sldId id="307" r:id="rId15"/>
    <p:sldId id="308" r:id="rId16"/>
    <p:sldId id="293" r:id="rId17"/>
    <p:sldId id="309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735" autoAdjust="0"/>
    <p:restoredTop sz="94671" autoAdjust="0"/>
  </p:normalViewPr>
  <p:slideViewPr>
    <p:cSldViewPr>
      <p:cViewPr varScale="1">
        <p:scale>
          <a:sx n="65" d="100"/>
          <a:sy n="65" d="100"/>
        </p:scale>
        <p:origin x="48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AC0D6-9100-4DAA-A583-D182C2F1615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A0EB6-CFED-4BC7-BD36-5D0E2BF03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94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0C24-FCE1-4A51-BAAD-6053BC0008C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6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70C24-FCE1-4A51-BAAD-6053BC0008C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155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421C4-88CD-43AE-B2BC-EF5F6513B5A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26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4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49CE-5F51-4E30-BCCD-7A63629205F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2D1-F293-4C41-967E-5628BEBBCC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49CE-5F51-4E30-BCCD-7A63629205F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2D1-F293-4C41-967E-5628BEBBC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49CE-5F51-4E30-BCCD-7A63629205F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2D1-F293-4C41-967E-5628BEBBC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49CE-5F51-4E30-BCCD-7A63629205F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2D1-F293-4C41-967E-5628BEBBCC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49CE-5F51-4E30-BCCD-7A63629205F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2D1-F293-4C41-967E-5628BEBBC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49CE-5F51-4E30-BCCD-7A63629205F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2D1-F293-4C41-967E-5628BEBBCC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49CE-5F51-4E30-BCCD-7A63629205F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2D1-F293-4C41-967E-5628BEBBCC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49CE-5F51-4E30-BCCD-7A63629205F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2D1-F293-4C41-967E-5628BEBBC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49CE-5F51-4E30-BCCD-7A63629205F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2D1-F293-4C41-967E-5628BEBBC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49CE-5F51-4E30-BCCD-7A63629205F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2D1-F293-4C41-967E-5628BEBBCC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49CE-5F51-4E30-BCCD-7A63629205F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52D1-F293-4C41-967E-5628BEBBCC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D249CE-5F51-4E30-BCCD-7A63629205FB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9352D1-F293-4C41-967E-5628BEBBCC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01144" y="1469755"/>
            <a:ext cx="3714872" cy="3327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Итоговая аттестация</a:t>
            </a:r>
            <a:endParaRPr lang="ru-RU" sz="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851920" y="1469755"/>
            <a:ext cx="5150224" cy="2147081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2021</a:t>
            </a:r>
            <a:endParaRPr lang="ru-RU" sz="115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2022</a:t>
            </a:r>
            <a:endParaRPr lang="ru-RU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8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628432"/>
            <a:ext cx="1660500" cy="221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5726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8610" y="1634260"/>
            <a:ext cx="68694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45000"/>
              <a:buFont typeface="Times New Roman" panose="02020603050405020304" pitchFamily="18" charset="0"/>
              <a:buChar char="×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аудитории без разрешения и сопровождения представителя Министерства;</a:t>
            </a:r>
          </a:p>
          <a:p>
            <a:pPr>
              <a:buClr>
                <a:srgbClr val="FF0000"/>
              </a:buClr>
              <a:buSzPct val="145000"/>
              <a:buFont typeface="Times New Roman" panose="02020603050405020304" pitchFamily="18" charset="0"/>
              <a:buChar char="×"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SzPct val="145000"/>
              <a:buFont typeface="Times New Roman" panose="02020603050405020304" pitchFamily="18" charset="0"/>
              <a:buChar char="×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Переговариваться, пересаживаться с места на место, обмениваться материалами тестирования и выносить материалы тестирования с аудитории;</a:t>
            </a:r>
          </a:p>
          <a:p>
            <a:pPr>
              <a:buClr>
                <a:srgbClr val="FF0000"/>
              </a:buClr>
              <a:buSzPct val="145000"/>
              <a:buFont typeface="Times New Roman" panose="02020603050405020304" pitchFamily="18" charset="0"/>
              <a:buChar char="×"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SzPct val="145000"/>
              <a:buFont typeface="Times New Roman" panose="02020603050405020304" pitchFamily="18" charset="0"/>
              <a:buChar char="×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средствами мобильной связи и другими электронными устройствами, учебно-методическими пособиями, шпаргалками, калькулятором;</a:t>
            </a:r>
          </a:p>
          <a:p>
            <a:pPr>
              <a:buClr>
                <a:srgbClr val="FF0000"/>
              </a:buClr>
              <a:buSzPct val="145000"/>
              <a:buFont typeface="Times New Roman" panose="02020603050405020304" pitchFamily="18" charset="0"/>
              <a:buChar char="×"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SzPct val="145000"/>
              <a:buFont typeface="Times New Roman" panose="02020603050405020304" pitchFamily="18" charset="0"/>
              <a:buChar char="×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порчу материалов тестирования (листов ответа и книжки);</a:t>
            </a:r>
          </a:p>
          <a:p>
            <a:pPr>
              <a:buClr>
                <a:srgbClr val="FF0000"/>
              </a:buClr>
              <a:buSzPct val="145000"/>
              <a:buFont typeface="Times New Roman" panose="02020603050405020304" pitchFamily="18" charset="0"/>
              <a:buChar char="×"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SzPct val="145000"/>
              <a:buFont typeface="Times New Roman" panose="02020603050405020304" pitchFamily="18" charset="0"/>
              <a:buChar char="×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корректирующую жидкость, закрашивать сектора, не предусмотренные для этого (номер листа ответов);</a:t>
            </a:r>
          </a:p>
          <a:p>
            <a:pPr>
              <a:buClr>
                <a:srgbClr val="FF0000"/>
              </a:buClr>
              <a:buSzPct val="145000"/>
              <a:buFont typeface="Times New Roman" panose="02020603050405020304" pitchFamily="18" charset="0"/>
              <a:buChar char="×"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SzPct val="145000"/>
              <a:buFont typeface="Times New Roman" panose="02020603050405020304" pitchFamily="18" charset="0"/>
              <a:buChar char="×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истечению времени тестирования необходимо сдать материалы дежурному, в противном случае результаты не принимаются;</a:t>
            </a:r>
          </a:p>
          <a:p>
            <a:pPr>
              <a:buClr>
                <a:srgbClr val="FF0000"/>
              </a:buClr>
              <a:buSzPct val="145000"/>
              <a:buFont typeface="Times New Roman" panose="02020603050405020304" pitchFamily="18" charset="0"/>
              <a:buChar char="×"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SzPct val="145000"/>
              <a:buFont typeface="Times New Roman" panose="02020603050405020304" pitchFamily="18" charset="0"/>
              <a:buChar char="×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Намеренную порчу системы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2342446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92748"/>
            <a:ext cx="8748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  <a:r>
              <a:rPr lang="ru-RU" sz="32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ормат теста ЕНТ </a:t>
            </a:r>
          </a:p>
          <a:p>
            <a:pPr algn="ctr"/>
            <a:r>
              <a:rPr lang="ru-RU" sz="20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Общее время тестирования </a:t>
            </a:r>
            <a:r>
              <a:rPr lang="ru-RU" sz="20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часа</a:t>
            </a:r>
            <a:endParaRPr lang="ru-RU" sz="2000" b="1" spc="50" dirty="0" smtClean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https://im1-tub-kz.yandex.net/i?id=fee74fc67ad45b680d3c606b3ec5796f&amp;n=33&amp;h=215&amp;w=40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744" l="0" r="923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2088" cy="166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564503"/>
              </p:ext>
            </p:extLst>
          </p:nvPr>
        </p:nvGraphicFramePr>
        <p:xfrm>
          <a:off x="0" y="1412776"/>
          <a:ext cx="9144000" cy="5738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373"/>
                <a:gridCol w="2324746"/>
                <a:gridCol w="1472339"/>
                <a:gridCol w="4184542"/>
              </a:tblGrid>
              <a:tr h="556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Предметы тестирования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Кол-во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заданий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Формы заданий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65080">
                <a:tc row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 блок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Математическая грамотность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 выбором одного правильного ответа из пяти предложенных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65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Грамотность чтения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(4 текста)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 выбором одного правильного ответа из пяти предложенных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65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История Казахстана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 выбором одного правильного ответа из пяти предложенных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65080">
                <a:tc row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 блок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профильный предмет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 выбором одного правильного ответа из пяти предложенных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31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 выбором одного или нескольких правильных ответов из множества предложенных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65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профильный предмет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 выбором одного правильного ответа из пяти предложенных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31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 выбором одного или нескольких правильных ответов из множества предложенных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9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740" y="188640"/>
            <a:ext cx="871296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Оценка за правильность выполнения заданий.</a:t>
            </a:r>
          </a:p>
          <a:p>
            <a:pPr algn="ctr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062956"/>
              </p:ext>
            </p:extLst>
          </p:nvPr>
        </p:nvGraphicFramePr>
        <p:xfrm>
          <a:off x="179512" y="875496"/>
          <a:ext cx="8712968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Кол-во</a:t>
                      </a:r>
                      <a:r>
                        <a:rPr lang="ru-RU" dirty="0" smtClean="0"/>
                        <a:t> </a:t>
                      </a:r>
                      <a:r>
                        <a:rPr lang="ru-RU" sz="1600" dirty="0" smtClean="0"/>
                        <a:t>заданий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Оценка за правильное</a:t>
                      </a:r>
                      <a:r>
                        <a:rPr lang="ru-RU" baseline="0" dirty="0" smtClean="0"/>
                        <a:t> выполнение заданий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Максимальное количество</a:t>
                      </a:r>
                      <a:r>
                        <a:rPr lang="ru-RU" baseline="0" dirty="0" smtClean="0"/>
                        <a:t> баллов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984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 блок</a:t>
                      </a:r>
                      <a:endParaRPr lang="ru-RU" sz="18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Математическая грамотность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За каждый правильный ответ – 1 балл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15</a:t>
                      </a:r>
                      <a:endParaRPr lang="ru-R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Грамотность чтения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За каждый правильный ответ – 1 балл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</a:t>
                      </a:r>
                      <a:endParaRPr lang="ru-R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История Казахстана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 каждый правильный ответ – 1 балл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15</a:t>
                      </a:r>
                      <a:endParaRPr lang="ru-R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 блок</a:t>
                      </a:r>
                      <a:endParaRPr lang="ru-RU" sz="1800" b="1" dirty="0"/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Профильные предметы </a:t>
                      </a:r>
                    </a:p>
                    <a:p>
                      <a:pPr algn="ctr"/>
                      <a:r>
                        <a:rPr lang="ru-RU" sz="1800" dirty="0" smtClean="0"/>
                        <a:t>(</a:t>
                      </a:r>
                      <a:r>
                        <a:rPr lang="ru-RU" sz="1800" b="1" dirty="0" smtClean="0"/>
                        <a:t>2</a:t>
                      </a:r>
                      <a:r>
                        <a:rPr lang="ru-RU" sz="1800" baseline="0" dirty="0" smtClean="0"/>
                        <a:t> предмета для каждой специальности).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 х2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 каждый правильный ответ – 1 балл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 + </a:t>
                      </a:r>
                      <a:r>
                        <a:rPr lang="ru-RU" sz="1800" b="1" dirty="0" smtClean="0"/>
                        <a:t>25 </a:t>
                      </a:r>
                      <a:r>
                        <a:rPr lang="ru-RU" sz="1800" b="1" dirty="0" smtClean="0"/>
                        <a:t>= </a:t>
                      </a:r>
                      <a:r>
                        <a:rPr lang="ru-RU" sz="1800" b="1" dirty="0" smtClean="0"/>
                        <a:t>45</a:t>
                      </a:r>
                      <a:endParaRPr lang="ru-R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922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 х 2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 выбором одного или нескольких правильных</a:t>
                      </a:r>
                      <a:r>
                        <a:rPr lang="ru-RU" sz="1800" baseline="0" dirty="0" smtClean="0"/>
                        <a:t> ответов из множества – 2 балла</a:t>
                      </a:r>
                    </a:p>
                    <a:p>
                      <a:r>
                        <a:rPr lang="ru-RU" sz="1800" baseline="0" dirty="0" smtClean="0"/>
                        <a:t>На установление соответствия – 2 балла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 + </a:t>
                      </a:r>
                      <a:r>
                        <a:rPr lang="ru-RU" sz="1800" b="1" dirty="0" smtClean="0"/>
                        <a:t>25 </a:t>
                      </a:r>
                      <a:r>
                        <a:rPr lang="ru-RU" sz="1800" b="1" dirty="0" smtClean="0"/>
                        <a:t>=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baseline="0" dirty="0" smtClean="0"/>
                        <a:t>45</a:t>
                      </a:r>
                      <a:endParaRPr lang="ru-R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05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Итого:</a:t>
                      </a:r>
                      <a:endParaRPr lang="ru-RU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120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140 </a:t>
                      </a:r>
                      <a:endParaRPr lang="ru-R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052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Проходной балл в 50 остается без изменений</a:t>
                      </a:r>
                      <a:endParaRPr lang="ru-RU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85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740" y="188640"/>
            <a:ext cx="8712968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Комбинация профильных предметов.</a:t>
            </a:r>
          </a:p>
          <a:p>
            <a:pPr algn="ctr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632661"/>
              </p:ext>
            </p:extLst>
          </p:nvPr>
        </p:nvGraphicFramePr>
        <p:xfrm>
          <a:off x="268752" y="836712"/>
          <a:ext cx="8747955" cy="589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1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985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43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Профильные</a:t>
                      </a:r>
                      <a:r>
                        <a:rPr lang="ru-RU" baseline="0" dirty="0" smtClean="0"/>
                        <a:t> предметы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Кол-во </a:t>
                      </a:r>
                      <a:r>
                        <a:rPr lang="ru-RU" smtClean="0"/>
                        <a:t>специаль-ностей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Математика + физика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Математика + география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История + география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Биология + химия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Биология + география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Иностранный язык + история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Язык обучения и литература (</a:t>
                      </a:r>
                      <a:r>
                        <a:rPr lang="ru-RU" sz="2000" b="1" kern="1200" dirty="0" err="1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каз</a:t>
                      </a:r>
                      <a:r>
                        <a:rPr lang="ru-RU" sz="2000" b="1" kern="1200" dirty="0" smtClean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яз. или </a:t>
                      </a: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рус</a:t>
                      </a:r>
                      <a:r>
                        <a:rPr lang="ru-RU" sz="2000" b="1" kern="1200" dirty="0" smtClean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язык</a:t>
                      </a: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 + история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География + иностранный язык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Химия+физика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История + Человек. Общество. Право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Творческий экзамен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17365D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624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0800" marR="50800" marT="9525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3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830982"/>
            <a:ext cx="6172200" cy="857250"/>
          </a:xfrm>
        </p:spPr>
        <p:txBody>
          <a:bodyPr>
            <a:normAutofit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1794520"/>
            <a:ext cx="8136904" cy="264259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Объявляются государственной комиссией в тот же день;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виде( сразу после тестирования видите свой результат);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Бумажный сертификат не выдается;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результатом тестирования можно ознакомиться на сайте                               www.testcenter.kz (при вводе ИКТ и ИИН тестируемого);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несогласии с результатами, тестируемый может подать на апелляцию.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4" y="4581128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03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830982"/>
            <a:ext cx="6172200" cy="857250"/>
          </a:xfrm>
        </p:spPr>
        <p:txBody>
          <a:bodyPr>
            <a:normAutofit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502922" y="1592806"/>
            <a:ext cx="8280957" cy="7775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на апелляцию принимаются до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13.00 часов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следующего дня после объявления результатов ЕНТ.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3984" y="2375472"/>
            <a:ext cx="33881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рассматривается в случаях</a:t>
            </a:r>
            <a:r>
              <a:rPr lang="ru-RU" sz="1500" dirty="0">
                <a:solidFill>
                  <a:prstClr val="black"/>
                </a:solidFill>
              </a:rPr>
              <a:t>: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4560013" y="2780928"/>
            <a:ext cx="9258" cy="26346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763835" y="2666556"/>
            <a:ext cx="151926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</a:t>
            </a:r>
            <a:endParaRPr lang="ru-RU" sz="13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38155" y="2668365"/>
            <a:ext cx="253960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техническим причинам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2926" y="2922594"/>
            <a:ext cx="40570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Правильный ответ не совпадает с кодом правильных ответов (указывается вариант правильного ответа);</a:t>
            </a:r>
          </a:p>
          <a:p>
            <a:pPr algn="just">
              <a:tabLst>
                <a:tab pos="400050" algn="l"/>
              </a:tabLst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 Отсутствует правильный ответ;</a:t>
            </a:r>
          </a:p>
          <a:p>
            <a:pPr algn="just">
              <a:tabLst>
                <a:tab pos="330994" algn="l"/>
              </a:tabLst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Имеется более одного правильного ответа в тестовых заданиях с выбором одного правильного ответа из всех предложенных (указываются все варианты правильных ответов);</a:t>
            </a:r>
          </a:p>
          <a:p>
            <a:pPr algn="just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  Некорректно составленное тестовое задание;</a:t>
            </a:r>
          </a:p>
          <a:p>
            <a:pPr algn="just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 Отсутствует фрагмент условия тестового задания (текст, схемы, рисунки, таблицы) в результате,</a:t>
            </a:r>
          </a:p>
          <a:p>
            <a:pPr algn="just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невозможно определить правильный ответ.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97416" y="2941754"/>
            <a:ext cx="4112244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Считывание сканером закрашенного кружка, совпадающего с кодом каждого правильного ответа,</a:t>
            </a:r>
          </a:p>
          <a:p>
            <a:pPr algn="just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двух и более кружков;</a:t>
            </a:r>
          </a:p>
          <a:p>
            <a:pPr algn="just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Считывание сканером закрашенного кружка, совпадающего с кодом правильных ответов, как</a:t>
            </a:r>
          </a:p>
          <a:p>
            <a:pPr algn="just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пустой кружок;</a:t>
            </a:r>
          </a:p>
          <a:p>
            <a:pPr algn="just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  Дефектный лист ответов.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09" y="4476909"/>
            <a:ext cx="1008779" cy="10087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30" y="4465254"/>
            <a:ext cx="972834" cy="9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59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000126" y="1604791"/>
          <a:ext cx="7781861" cy="294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6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63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01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387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01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75821">
                <a:tc rowSpan="2">
                  <a:txBody>
                    <a:bodyPr/>
                    <a:lstStyle/>
                    <a:p>
                      <a:endParaRPr lang="kk-KZ" sz="15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15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Способы зачисления в ВУЗ</a:t>
                      </a:r>
                      <a:endParaRPr lang="ru-RU" sz="15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 gridSpan="4">
                  <a:txBody>
                    <a:bodyPr/>
                    <a:lstStyle/>
                    <a:p>
                      <a:pPr algn="ctr"/>
                      <a:endParaRPr lang="kk-KZ" sz="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kk-KZ" sz="18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При сдачи ЕНТ в </a:t>
                      </a:r>
                      <a:endParaRPr lang="ru-RU" sz="18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6642">
                <a:tc vMerge="1">
                  <a:txBody>
                    <a:bodyPr/>
                    <a:lstStyle/>
                    <a:p>
                      <a:endParaRPr lang="ru-RU" sz="1600" b="1" i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Январе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Марте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Июне-июле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Августе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95697">
                <a:tc>
                  <a:txBody>
                    <a:bodyPr/>
                    <a:lstStyle/>
                    <a:p>
                      <a:endParaRPr lang="kk-KZ" sz="1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ru-RU" sz="1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5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14448" y="1014477"/>
            <a:ext cx="8365203" cy="432171"/>
          </a:xfrm>
        </p:spPr>
        <p:txBody>
          <a:bodyPr>
            <a:noAutofit/>
          </a:bodyPr>
          <a:lstStyle/>
          <a:p>
            <a:pPr algn="ctr"/>
            <a:r>
              <a:rPr lang="kk-KZ" sz="21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Зачисление в ВУЗ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5326" y="3007395"/>
            <a:ext cx="1663877" cy="114931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911587" y="2958882"/>
            <a:ext cx="1177376" cy="1113714"/>
            <a:chOff x="3683940" y="2455897"/>
            <a:chExt cx="1569834" cy="148495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 rot="19550426">
              <a:off x="3846043" y="3325296"/>
              <a:ext cx="140773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200" i="1" dirty="0"/>
                <a:t>на платной основе</a:t>
              </a:r>
              <a:endParaRPr lang="ru-RU" sz="1200" i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206525" y="2943212"/>
            <a:ext cx="1177376" cy="1113714"/>
            <a:chOff x="3683940" y="2455897"/>
            <a:chExt cx="1569834" cy="1484952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44" name="TextBox 43"/>
            <p:cNvSpPr txBox="1"/>
            <p:nvPr/>
          </p:nvSpPr>
          <p:spPr>
            <a:xfrm rot="19550426">
              <a:off x="3846043" y="3325296"/>
              <a:ext cx="140773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200" i="1" dirty="0"/>
                <a:t>на платной основе</a:t>
              </a:r>
              <a:endParaRPr lang="ru-RU" sz="1200" i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498718" y="2988344"/>
            <a:ext cx="1177376" cy="1113714"/>
            <a:chOff x="3683940" y="2455897"/>
            <a:chExt cx="1569834" cy="1484952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49" name="TextBox 48"/>
            <p:cNvSpPr txBox="1"/>
            <p:nvPr/>
          </p:nvSpPr>
          <p:spPr>
            <a:xfrm rot="19550426">
              <a:off x="3846043" y="3325296"/>
              <a:ext cx="140773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200" i="1" dirty="0"/>
                <a:t>на платной основе</a:t>
              </a:r>
              <a:endParaRPr lang="ru-RU" sz="1200" i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7205" y="4838559"/>
            <a:ext cx="8562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Примечание: </a:t>
            </a:r>
          </a:p>
          <a:p>
            <a:pPr algn="just"/>
            <a:r>
              <a:rPr lang="ru-RU" dirty="0"/>
              <a:t>Поступающие для зачисления в ВУЗ по результатам ЕНТ должны набрать установленные пороговые баллы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5451560" y="2749113"/>
            <a:ext cx="2220615" cy="1780784"/>
            <a:chOff x="7268747" y="2522483"/>
            <a:chExt cx="2960820" cy="2374379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874" y="3017107"/>
              <a:ext cx="1461391" cy="14613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309218">
              <a:off x="7855494" y="2934944"/>
              <a:ext cx="14007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500" b="1" dirty="0">
                  <a:solidFill>
                    <a:srgbClr val="C00000"/>
                  </a:solidFill>
                </a:rPr>
                <a:t>Г Р А Н Т</a:t>
              </a:r>
              <a:endParaRPr lang="ru-RU" sz="15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541999" y="3872951"/>
              <a:ext cx="1687568" cy="1023911"/>
              <a:chOff x="8495657" y="3823173"/>
              <a:chExt cx="1687568" cy="1023911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8624953" y="3823173"/>
                <a:ext cx="776526" cy="721667"/>
                <a:chOff x="8484506" y="4056683"/>
                <a:chExt cx="776526" cy="721667"/>
              </a:xfrm>
            </p:grpSpPr>
            <p:pic>
              <p:nvPicPr>
                <p:cNvPr id="56" name="Рисунок 5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152405">
                  <a:off x="8484506" y="4165779"/>
                  <a:ext cx="776526" cy="612571"/>
                </a:xfrm>
                <a:prstGeom prst="rect">
                  <a:avLst/>
                </a:prstGeom>
              </p:spPr>
            </p:pic>
            <p:pic>
              <p:nvPicPr>
                <p:cNvPr id="57" name="Рисунок 5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719450">
                  <a:off x="8842799" y="4056683"/>
                  <a:ext cx="388905" cy="413652"/>
                </a:xfrm>
                <a:prstGeom prst="rect">
                  <a:avLst/>
                </a:prstGeom>
              </p:spPr>
            </p:pic>
          </p:grpSp>
          <p:sp>
            <p:nvSpPr>
              <p:cNvPr id="55" name="TextBox 54"/>
              <p:cNvSpPr txBox="1"/>
              <p:nvPr/>
            </p:nvSpPr>
            <p:spPr>
              <a:xfrm rot="19161838">
                <a:off x="8495657" y="4354641"/>
                <a:ext cx="168756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900" i="1" dirty="0"/>
                  <a:t>на платной</a:t>
                </a:r>
              </a:p>
              <a:p>
                <a:pPr algn="ctr"/>
                <a:r>
                  <a:rPr lang="kk-KZ" sz="900" i="1" dirty="0"/>
                  <a:t> основе</a:t>
                </a:r>
                <a:endParaRPr lang="ru-RU" sz="900" i="1" dirty="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7268747" y="2522483"/>
              <a:ext cx="253203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50" dirty="0">
                  <a:solidFill>
                    <a:srgbClr val="002060"/>
                  </a:solidFill>
                </a:rPr>
                <a:t>Участие в Конкурсе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43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75" y="2820348"/>
            <a:ext cx="1998821" cy="14971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830982"/>
            <a:ext cx="6172200" cy="857250"/>
          </a:xfrm>
        </p:spPr>
        <p:txBody>
          <a:bodyPr>
            <a:normAutofit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ЕНТ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5332" y="191618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пробное тестирование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Национального центра тестирования: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8480" y="2447099"/>
            <a:ext cx="316439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5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https://prob-ent.testcenter.kz/#/login</a:t>
            </a:r>
            <a:endParaRPr lang="ru-RU" sz="15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8479" y="4479289"/>
            <a:ext cx="35890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тесту бесплатный (на </a:t>
            </a:r>
            <a:r>
              <a:rPr lang="ru-RU" sz="135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карантина), </a:t>
            </a:r>
            <a:r>
              <a:rPr lang="ru-RU" sz="13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только </a:t>
            </a:r>
            <a:r>
              <a:rPr lang="ru-RU" sz="135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ИИН</a:t>
            </a:r>
            <a:endParaRPr lang="ru-RU" sz="135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47332" y="1942583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приобретения учебно-методических пособий в филиалах Национального центра тестирования: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512" y="2820347"/>
            <a:ext cx="2839368" cy="166321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047332" y="4479280"/>
            <a:ext cx="319985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одного пособия – 414 тенге.</a:t>
            </a:r>
            <a:endParaRPr lang="ru-RU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46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352928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064896" cy="4641696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экзамены в школе</a:t>
            </a:r>
          </a:p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этап- сдача ЕНТ и поступление в ВУЗ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3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5" y="692696"/>
            <a:ext cx="8568952" cy="5544616"/>
          </a:xfrm>
        </p:spPr>
        <p:txBody>
          <a:bodyPr/>
          <a:lstStyle/>
          <a:p>
            <a:pPr fontAlgn="base"/>
            <a:r>
              <a:rPr lang="ru-RU" sz="26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 обучающихся 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 процедура, проводимая с целью определения степени освоения обучающимися объема учебных дисциплин, предусмотренных государственным общеобязательным стандартом соответствующего уровня образования.</a:t>
            </a:r>
            <a:b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проведения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школьные выпускные экзамены</a:t>
            </a:r>
            <a:b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</a:t>
            </a: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на базе школы, где обучается выпускник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9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64359077"/>
              </p:ext>
            </p:extLst>
          </p:nvPr>
        </p:nvGraphicFramePr>
        <p:xfrm>
          <a:off x="467544" y="476672"/>
          <a:ext cx="8424936" cy="5976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1420"/>
                <a:gridCol w="393950"/>
                <a:gridCol w="3371214"/>
                <a:gridCol w="1512168"/>
                <a:gridCol w="1656184"/>
              </a:tblGrid>
              <a:tr h="44940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Предметы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Формы экзаменов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Время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9408">
                <a:tc row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обязательный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5" marR="4725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Родной язык и литература (язык обучения)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5" marR="4725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Письменный - эссе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часа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8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Алгебра и начала анализа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5" marR="4725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Письменный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часов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68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История Казахстана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5" marR="4725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Устно (по билетам)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для подготовки ответа обучающемуся предоставляется не менее 20 минут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5" marR="47255" marT="0" marB="0" anchor="ctr"/>
                </a:tc>
              </a:tr>
              <a:tr h="1132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effectLst/>
                        </a:rPr>
                        <a:t>Казахский язык в школах с русским</a:t>
                      </a:r>
                      <a:r>
                        <a:rPr lang="ru-RU" sz="1200" b="1" dirty="0">
                          <a:effectLst/>
                        </a:rPr>
                        <a:t>, узбекским, уйгурским и таджикскими языками обучения,</a:t>
                      </a:r>
                      <a:endParaRPr lang="ru-RU" sz="1100" b="1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Русский язык в школах с казахским языком обучения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5" marR="4725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Тестирование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 минут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34822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выбору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5" marR="47255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Физика, химия, биология, география, геометрия, всемирная история, литература, иностранный язык (английский язык, французский язык, немецкий язык), информатика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55" marR="4725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Тестирование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 минут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24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66" y="5082282"/>
            <a:ext cx="1370402" cy="1566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1514632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33375" algn="just"/>
            <a:endParaRPr lang="kk-KZ" sz="1200" dirty="0">
              <a:latin typeface="Palatino Linotype" panose="02040502050505030304" pitchFamily="18" charset="0"/>
            </a:endParaRPr>
          </a:p>
          <a:p>
            <a:pPr indent="401241"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   Изменены сроки приема заявлений: с 1 по 30 апреля;</a:t>
            </a:r>
          </a:p>
          <a:p>
            <a:pPr indent="401241"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казахской национальности, не являющиеся гражданами РК, выпускники школ текущего года, окончившие школу за рубежом вместо документов об окончании школы предоставят справку с организации среднего образования, в которой он обучается, в произвольной форме с нотариально засвидетельствованным переводом на государственном или русском языке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333375"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Медицинская справка 086-У заменена на электронный формат;</a:t>
            </a:r>
          </a:p>
          <a:p>
            <a:pPr indent="333375"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Бумажный сертификат ЕНТ заменен на электронный сертификат;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60251" y="972339"/>
            <a:ext cx="6840749" cy="57352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563"/>
              </a:spcBef>
            </a:pPr>
            <a:r>
              <a:rPr lang="ru-RU" sz="2700" b="1" i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Новшества ЕНТ – 2020 </a:t>
            </a:r>
          </a:p>
        </p:txBody>
      </p:sp>
    </p:spTree>
    <p:extLst>
      <p:ext uri="{BB962C8B-B14F-4D97-AF65-F5344CB8AC3E}">
        <p14:creationId xmlns:p14="http://schemas.microsoft.com/office/powerpoint/2010/main" val="2505783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598" y="5291826"/>
            <a:ext cx="1370402" cy="1566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1456031"/>
            <a:ext cx="806489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2000" b="1">
                <a:latin typeface="Palatino Linotype" panose="02040502050505030304" pitchFamily="18" charset="0"/>
              </a:defRPr>
            </a:lvl1pPr>
          </a:lstStyle>
          <a:p>
            <a:endParaRPr lang="kk-KZ" sz="1500" dirty="0"/>
          </a:p>
          <a:p>
            <a:r>
              <a:rPr lang="kk-KZ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5) 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у поступающего запрещенных предметов в ходе запуска на тестирование, поступающий не допускается на данное тестирование, а также на последующие  ЕНТ в текущем году</a:t>
            </a:r>
            <a:r>
              <a:rPr lang="kk-KZ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kk-KZ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6)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обнаружения у поступающего запрещенных предметов во время ЕНТ, результаты тестирования аннулируются и поступающий не допускается на ЕНТ в текущем году</a:t>
            </a:r>
            <a:r>
              <a:rPr lang="kk-KZ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kk-KZ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7) Поступающий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k-KZ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овлекший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«подставное лицо» на ЕНТ, не допускается на тестирование  в текущем году</a:t>
            </a:r>
            <a:r>
              <a:rPr lang="kk-KZ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kk-KZ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8)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ЕНТ до 25 августа календарного года будет производиться анализ видеозаписей. В случае </a:t>
            </a:r>
            <a:r>
              <a:rPr lang="kk-KZ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обнаружения у поступающего использование запрещенных предметов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k-KZ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ЕНТ и конкурса будут аннулированы.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51625" y="548680"/>
            <a:ext cx="6840749" cy="57352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563"/>
              </a:spcBef>
            </a:pPr>
            <a:r>
              <a:rPr lang="ru-RU" sz="2700" b="1" i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Новшества ЕНТ – 2020 </a:t>
            </a:r>
          </a:p>
        </p:txBody>
      </p:sp>
    </p:spTree>
    <p:extLst>
      <p:ext uri="{BB962C8B-B14F-4D97-AF65-F5344CB8AC3E}">
        <p14:creationId xmlns:p14="http://schemas.microsoft.com/office/powerpoint/2010/main" val="271056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849" y="5002913"/>
            <a:ext cx="1786707" cy="17867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5037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онлайн режиме)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630" y="2059060"/>
            <a:ext cx="8067348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Зайти на сайт: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egov.kz/services/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CMDSearch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/#/declaration/0/</a:t>
            </a:r>
            <a:r>
              <a:rPr lang="ru-RU" sz="1600" dirty="0"/>
              <a:t>;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по ИИН регистрацию в базе мобильных граждан, если Вы не зарегистрированы необходимо зарегистрироваться со своим номером телефона.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Зайти на сайт: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ent2020.testcenter.kz</a:t>
            </a:r>
            <a:r>
              <a:rPr lang="ru-RU" sz="1600" dirty="0"/>
              <a:t>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Указать электронную почту;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данную электронную почту поступит логин и пароль для авторизации.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Пройти обязательную регистрацию в системе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ID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возможна при наличии удостоверения личности или паспорта.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Внести регистрационные данные;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1463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 претендента и организация образования выводятся с НОБД после указания ИИН. В случае неверных данных необходимо обратиться в пункт проведения ЕНТ.</a:t>
            </a: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успешного прохождения всех этапов Вы увидите сообщение «Ваша заявка принята».</a:t>
            </a:r>
          </a:p>
          <a:p>
            <a:pPr marL="257175" indent="-257175">
              <a:buFont typeface="+mj-lt"/>
              <a:buAutoNum type="arabicPeriod"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" y="1689728"/>
            <a:ext cx="3839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выпускников, которым ЕСТЬ 18 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18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4" y="4779525"/>
            <a:ext cx="2841097" cy="189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5726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пропуска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7340" y="1539808"/>
            <a:ext cx="64922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приема заявлений и определения сроков и пунктов проведения 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7190" y="2393883"/>
            <a:ext cx="394335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лиц, подавших заявление в онлайн режиме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информацией (о месте, дате, времени проведения, аудиторией) можно в личном кабинете на сайте: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ent2020.testcenter.kz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31995" y="2393878"/>
            <a:ext cx="22860" cy="32068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66310" y="2393887"/>
            <a:ext cx="394335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лиц, подавших заявление традиционным способом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снятия режима ЧП обратиться в пункт проведения ЕНТ для получения пропуска (обязательно при себе иметь удостоверение личности).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85" y="4779525"/>
            <a:ext cx="2014925" cy="16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68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20" y="3555084"/>
            <a:ext cx="1554480" cy="20780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5726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на тестирование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5820" y="1722780"/>
            <a:ext cx="510921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запуска на тестирование при себе необходимо иметь: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личности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на тестирование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3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подавших заявление традиционным способом.</a:t>
            </a:r>
          </a:p>
          <a:p>
            <a:endParaRPr lang="ru-RU" sz="13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Ручку с черной или синей пастой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37" y="1809691"/>
            <a:ext cx="1519841" cy="1713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7" y="5263875"/>
            <a:ext cx="1380905" cy="1380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310" y="3866989"/>
            <a:ext cx="283106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запрещенных предметов в зоне проверки металлоискателем, составляется акт и претендент не допускается к тестированию в текущем году.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46146" y="3866993"/>
            <a:ext cx="24574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Поступающий, вовлекший к участию в тестировании «подставное лицо», не допускается к тестированию в текущем году.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66093182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434</TotalTime>
  <Words>1266</Words>
  <Application>Microsoft Office PowerPoint</Application>
  <PresentationFormat>Экран (4:3)</PresentationFormat>
  <Paragraphs>247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Georgia</vt:lpstr>
      <vt:lpstr>Palatino Linotype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Итоговая аттестация обучающихся — процедура, проводимая с целью определения степени освоения обучающимися объема учебных дисциплин, предусмотренных государственным общеобязательным стандартом соответствующего уровня образования. Форма проведения: школьные выпускные экзамены Место проведения: на базе школы, где обучается выпускник </vt:lpstr>
      <vt:lpstr>Презентация PowerPoint</vt:lpstr>
      <vt:lpstr>Презентация PowerPoint</vt:lpstr>
      <vt:lpstr>Презентация PowerPoint</vt:lpstr>
      <vt:lpstr>Подача заявления (в онлайн режиме)</vt:lpstr>
      <vt:lpstr>Получение пропуска </vt:lpstr>
      <vt:lpstr>Запуск на тестирование</vt:lpstr>
      <vt:lpstr>Запрещается</vt:lpstr>
      <vt:lpstr>Презентация PowerPoint</vt:lpstr>
      <vt:lpstr>Презентация PowerPoint</vt:lpstr>
      <vt:lpstr>Презентация PowerPoint</vt:lpstr>
      <vt:lpstr>Результаты</vt:lpstr>
      <vt:lpstr>Апелляция</vt:lpstr>
      <vt:lpstr>Презентация PowerPoint</vt:lpstr>
      <vt:lpstr>Подготовка к ЕНТ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Windows User</cp:lastModifiedBy>
  <cp:revision>44</cp:revision>
  <dcterms:created xsi:type="dcterms:W3CDTF">2016-11-24T19:05:13Z</dcterms:created>
  <dcterms:modified xsi:type="dcterms:W3CDTF">2021-09-27T04:56:59Z</dcterms:modified>
</cp:coreProperties>
</file>