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437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3" r:id="rId13"/>
    <p:sldId id="287" r:id="rId14"/>
    <p:sldId id="275" r:id="rId15"/>
    <p:sldId id="276" r:id="rId16"/>
    <p:sldId id="278" r:id="rId17"/>
    <p:sldId id="279" r:id="rId18"/>
    <p:sldId id="277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9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D5F3-1008-4E80-A575-9B07293B84C1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A83E6-EEEA-4257-85C2-572B34F9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2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A83E6-EEEA-4257-85C2-572B34F9F8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6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4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2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6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6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4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6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7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8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7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0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6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4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62C652-2BCF-4221-AEA6-4535F21CE1E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CB74A9-70C4-4F30-A0BB-B79DE61F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1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плана урока в инклюзивном классе</a:t>
            </a:r>
          </a:p>
        </p:txBody>
      </p:sp>
    </p:spTree>
    <p:extLst>
      <p:ext uri="{BB962C8B-B14F-4D97-AF65-F5344CB8AC3E}">
        <p14:creationId xmlns:p14="http://schemas.microsoft.com/office/powerpoint/2010/main" val="70684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468352"/>
            <a:ext cx="9601196" cy="613316"/>
          </a:xfrm>
        </p:spPr>
        <p:txBody>
          <a:bodyPr>
            <a:normAutofit/>
          </a:bodyPr>
          <a:lstStyle/>
          <a:p>
            <a:r>
              <a:rPr lang="ru-RU" sz="3200" dirty="0"/>
              <a:t>Ход урока в инклюзивном классе (1 вариант)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2608216"/>
              </p:ext>
            </p:extLst>
          </p:nvPr>
        </p:nvGraphicFramePr>
        <p:xfrm>
          <a:off x="936701" y="1215483"/>
          <a:ext cx="5079924" cy="52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303">
                  <a:extLst>
                    <a:ext uri="{9D8B030D-6E8A-4147-A177-3AD203B41FA5}">
                      <a16:colId xmlns:a16="http://schemas.microsoft.com/office/drawing/2014/main" xmlns="" val="3738934463"/>
                    </a:ext>
                  </a:extLst>
                </a:gridCol>
                <a:gridCol w="1127410">
                  <a:extLst>
                    <a:ext uri="{9D8B030D-6E8A-4147-A177-3AD203B41FA5}">
                      <a16:colId xmlns:a16="http://schemas.microsoft.com/office/drawing/2014/main" xmlns="" val="1384370023"/>
                    </a:ext>
                  </a:extLst>
                </a:gridCol>
                <a:gridCol w="1235354">
                  <a:extLst>
                    <a:ext uri="{9D8B030D-6E8A-4147-A177-3AD203B41FA5}">
                      <a16:colId xmlns:a16="http://schemas.microsoft.com/office/drawing/2014/main" xmlns="" val="3932013969"/>
                    </a:ext>
                  </a:extLst>
                </a:gridCol>
                <a:gridCol w="1385857">
                  <a:extLst>
                    <a:ext uri="{9D8B030D-6E8A-4147-A177-3AD203B41FA5}">
                      <a16:colId xmlns:a16="http://schemas.microsoft.com/office/drawing/2014/main" xmlns="" val="1599852942"/>
                    </a:ext>
                  </a:extLst>
                </a:gridCol>
              </a:tblGrid>
              <a:tr h="54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Этап  урока/ Время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Деятельность педагога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Дети общеобразовательного класса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Дети с ООП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755768"/>
                  </a:ext>
                </a:extLst>
              </a:tr>
              <a:tr h="724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Самоопределение к деятельности. Организационный момент.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146469"/>
                  </a:ext>
                </a:extLst>
              </a:tr>
              <a:tr h="36242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Начало урока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Объяснение новой темы.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Работают с учителем по новой теме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Работают по карточкам с понятиями предыдущего урока (письменная характеристика понятий). Карточка содержит слова-подсказки или предложения с пропущенными словами, чтобы детям проще было давать определение. Далее предлагаются карточки с практическими примерами.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871244"/>
                  </a:ext>
                </a:extLst>
              </a:tr>
              <a:tr h="543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Организует самостоятельную работу.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6623852"/>
                  </a:ext>
                </a:extLst>
              </a:tr>
              <a:tr h="2708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544741"/>
                  </a:ext>
                </a:extLst>
              </a:tr>
              <a:tr h="36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Динамическая пауза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Упражнения (См. Приложение)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792197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3414773"/>
              </p:ext>
            </p:extLst>
          </p:nvPr>
        </p:nvGraphicFramePr>
        <p:xfrm>
          <a:off x="6181725" y="1215482"/>
          <a:ext cx="5125612" cy="52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812">
                  <a:extLst>
                    <a:ext uri="{9D8B030D-6E8A-4147-A177-3AD203B41FA5}">
                      <a16:colId xmlns:a16="http://schemas.microsoft.com/office/drawing/2014/main" xmlns="" val="3884618611"/>
                    </a:ext>
                  </a:extLst>
                </a:gridCol>
                <a:gridCol w="1851102">
                  <a:extLst>
                    <a:ext uri="{9D8B030D-6E8A-4147-A177-3AD203B41FA5}">
                      <a16:colId xmlns:a16="http://schemas.microsoft.com/office/drawing/2014/main" xmlns="" val="1233813144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xmlns="" val="200694747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xmlns="" val="2872527283"/>
                    </a:ext>
                  </a:extLst>
                </a:gridCol>
              </a:tblGrid>
              <a:tr h="5582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Основной ход урока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Организовывает самостоятельную работу.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Работают самостоятельно по карточкам, отрабатывая новую тему.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Работают по новой теме с  учителем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571495"/>
                  </a:ext>
                </a:extLst>
              </a:tr>
              <a:tr h="1843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доступной форме  объясняет новую тему, используя наглядность, постепенный переход от одного действия или понятия к другому, постоянное речевое сопровождение краткое и четкое.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138792"/>
                  </a:ext>
                </a:extLst>
              </a:tr>
              <a:tr h="10241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Закрепление изученного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Организовывает работу у доски 1, 2 учеников перед всем классом. Активно помогает.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Организует работу по выполнению  индивидуальных заданий, связанных с новой темой.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Проверяют работы друг друга, дают комментарии к выполненным  заданиям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Работают коллективно и у доски с помощью учителя.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Выполняют индивидуальные задания самостоятельно.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224765"/>
                  </a:ext>
                </a:extLst>
              </a:tr>
              <a:tr h="102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Организует коллективную проверку работ, выявляя основные затруднения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451514"/>
                  </a:ext>
                </a:extLst>
              </a:tr>
              <a:tr h="204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43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6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524107"/>
            <a:ext cx="9601196" cy="53525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Ход урока в инклюзивном классе (вариант 2)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963791"/>
              </p:ext>
            </p:extLst>
          </p:nvPr>
        </p:nvGraphicFramePr>
        <p:xfrm>
          <a:off x="1092820" y="1059369"/>
          <a:ext cx="4923805" cy="54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325">
                  <a:extLst>
                    <a:ext uri="{9D8B030D-6E8A-4147-A177-3AD203B41FA5}">
                      <a16:colId xmlns:a16="http://schemas.microsoft.com/office/drawing/2014/main" xmlns="" val="4178128580"/>
                    </a:ext>
                  </a:extLst>
                </a:gridCol>
                <a:gridCol w="1273325">
                  <a:extLst>
                    <a:ext uri="{9D8B030D-6E8A-4147-A177-3AD203B41FA5}">
                      <a16:colId xmlns:a16="http://schemas.microsoft.com/office/drawing/2014/main" xmlns="" val="998945122"/>
                    </a:ext>
                  </a:extLst>
                </a:gridCol>
                <a:gridCol w="1231401">
                  <a:extLst>
                    <a:ext uri="{9D8B030D-6E8A-4147-A177-3AD203B41FA5}">
                      <a16:colId xmlns:a16="http://schemas.microsoft.com/office/drawing/2014/main" xmlns="" val="64889264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xmlns="" val="1289376334"/>
                    </a:ext>
                  </a:extLst>
                </a:gridCol>
              </a:tblGrid>
              <a:tr h="572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Этап  урока/ Время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Деятельность педагога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Дети общеобразовательного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Дети с ООП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28044"/>
                  </a:ext>
                </a:extLst>
              </a:tr>
              <a:tr h="765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Самоопределение к деятельности. Организационный момент.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5737"/>
                  </a:ext>
                </a:extLst>
              </a:tr>
              <a:tr h="153733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Начало урока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Проводит словарную работу. Кратко проговаривает, что усвоено детьми на прошлом занятии. Использует наглядность.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Самостоятельная работа по карточкам на закрепление предыдущей темы.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Выполняют словарную работу (устно или по карточкам).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20117"/>
                  </a:ext>
                </a:extLst>
              </a:tr>
              <a:tr h="765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Организует работу по карточкам на закрепление предыдущей темы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939482"/>
                  </a:ext>
                </a:extLst>
              </a:tr>
              <a:tr h="1283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9350460"/>
                  </a:ext>
                </a:extLst>
              </a:tr>
              <a:tr h="406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Динамическая пауза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Упражнения (См. Приложение)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454630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7828271"/>
              </p:ext>
            </p:extLst>
          </p:nvPr>
        </p:nvGraphicFramePr>
        <p:xfrm>
          <a:off x="6181725" y="1059366"/>
          <a:ext cx="5036402" cy="5337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444">
                  <a:extLst>
                    <a:ext uri="{9D8B030D-6E8A-4147-A177-3AD203B41FA5}">
                      <a16:colId xmlns:a16="http://schemas.microsoft.com/office/drawing/2014/main" xmlns="" val="2750710541"/>
                    </a:ext>
                  </a:extLst>
                </a:gridCol>
                <a:gridCol w="1302444">
                  <a:extLst>
                    <a:ext uri="{9D8B030D-6E8A-4147-A177-3AD203B41FA5}">
                      <a16:colId xmlns:a16="http://schemas.microsoft.com/office/drawing/2014/main" xmlns="" val="4116362394"/>
                    </a:ext>
                  </a:extLst>
                </a:gridCol>
                <a:gridCol w="1259560">
                  <a:extLst>
                    <a:ext uri="{9D8B030D-6E8A-4147-A177-3AD203B41FA5}">
                      <a16:colId xmlns:a16="http://schemas.microsoft.com/office/drawing/2014/main" xmlns="" val="3647138046"/>
                    </a:ext>
                  </a:extLst>
                </a:gridCol>
                <a:gridCol w="1171954">
                  <a:extLst>
                    <a:ext uri="{9D8B030D-6E8A-4147-A177-3AD203B41FA5}">
                      <a16:colId xmlns:a16="http://schemas.microsoft.com/office/drawing/2014/main" xmlns="" val="1560175851"/>
                    </a:ext>
                  </a:extLst>
                </a:gridCol>
              </a:tblGrid>
              <a:tr h="12040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Основной ход урока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Объяснение новой темы для всех обучающихся. При этом выбираются простые темы, как по объёму, так и по содержанию. Используется наглядность и алгоритмы.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124874"/>
                  </a:ext>
                </a:extLst>
              </a:tr>
              <a:tr h="94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Вторичное объяснение содержания новой темы.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выполняют индивидуальные задания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Разбирают с учителем новую тему.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656325"/>
                  </a:ext>
                </a:extLst>
              </a:tr>
              <a:tr h="949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Организует самостоятельную работу по закреплению изученного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562723"/>
                  </a:ext>
                </a:extLst>
              </a:tr>
              <a:tr h="8835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Закрепление изученного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Организует самостоятельную работу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Работают самостоятельно по карточкам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480744"/>
                  </a:ext>
                </a:extLst>
              </a:tr>
              <a:tr h="883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Организует проверку индивидуальных заданий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Проверяют  выполненные задания вместе с учителем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265510"/>
                  </a:ext>
                </a:extLst>
              </a:tr>
              <a:tr h="441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91" marR="3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75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0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139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Трудности при работе с детьми с ООП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96069"/>
            <a:ext cx="9601196" cy="387979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В инклюзивном классе дети просто не могут следить за ходом урока, поэтому им необходима помощь.</a:t>
            </a:r>
          </a:p>
          <a:p>
            <a:pPr lvl="0"/>
            <a:r>
              <a:rPr lang="ru-RU" dirty="0"/>
              <a:t>В ходе урока, приходится сокращать время на выполнение заданий.</a:t>
            </a:r>
          </a:p>
          <a:p>
            <a:pPr lvl="0"/>
            <a:r>
              <a:rPr lang="ru-RU" dirty="0"/>
              <a:t>При ответах на вопросы дается немного больше времени на обдумывание (реакция детей может быть замедленна).</a:t>
            </a:r>
          </a:p>
          <a:p>
            <a:pPr lvl="0"/>
            <a:r>
              <a:rPr lang="ru-RU" dirty="0"/>
              <a:t>Письменные работы, тесты занимают гораздо больше времени, предлагается учителем помощь – найти тетрадь, открыть тетрадь, найти ручку и т.д.)</a:t>
            </a:r>
          </a:p>
          <a:p>
            <a:pPr lvl="0"/>
            <a:r>
              <a:rPr lang="ru-RU" dirty="0"/>
              <a:t>При чтении нужно помогать ребенку открыть учебник, найти нужную страницу, показать, где мы будем читать, во время чтения показать, где мы читаем (дети не могут удерживать внимание).</a:t>
            </a:r>
          </a:p>
          <a:p>
            <a:pPr lvl="0"/>
            <a:r>
              <a:rPr lang="ru-RU" dirty="0"/>
              <a:t>Если «особому» ребенку трудно отвечать перед всем классом, то дать возможность представить выполненное задание в малой группе. Работа в группах позволяет таким ученикам раскрыться и учиться у своих товарищей.</a:t>
            </a:r>
          </a:p>
          <a:p>
            <a:pPr lvl="0"/>
            <a:r>
              <a:rPr lang="ru-RU" dirty="0"/>
              <a:t>Хороший результат дает и распределение учащихся по парам для выполнения проектов, чтобы один из учеников мог подать пример другому.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урока в инклюзивном классе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Поэтапное объяснение нового материала</a:t>
            </a:r>
          </a:p>
          <a:p>
            <a:r>
              <a:rPr lang="ru-RU" dirty="0"/>
              <a:t>Дозированное выполнение заданий</a:t>
            </a:r>
          </a:p>
          <a:p>
            <a:r>
              <a:rPr lang="ru-RU" dirty="0"/>
              <a:t>Повторение учеником инструкции к выполнению заданий</a:t>
            </a:r>
          </a:p>
          <a:p>
            <a:r>
              <a:rPr lang="ru-RU" dirty="0"/>
              <a:t>Обеспечение аудио и визуальными средствами обучения</a:t>
            </a:r>
          </a:p>
          <a:p>
            <a:r>
              <a:rPr lang="ru-RU" dirty="0"/>
              <a:t>Система специального оценивания уровня учебных достижений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формулировке заданий: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Задание должно быть сформулировано как в устном, так и в письменном виде.</a:t>
            </a:r>
          </a:p>
          <a:p>
            <a:pPr lvl="0"/>
            <a:r>
              <a:rPr lang="ru-RU" dirty="0"/>
              <a:t>Задание должно быть кратким, конкретным, одним глаголом.</a:t>
            </a:r>
          </a:p>
          <a:p>
            <a:pPr lvl="0"/>
            <a:r>
              <a:rPr lang="ru-RU" dirty="0"/>
              <a:t>При формулировании заданий покажите конечный продукт (законченный текст, решение математической задачи…)</a:t>
            </a:r>
          </a:p>
          <a:p>
            <a:pPr lvl="0"/>
            <a:r>
              <a:rPr lang="ru-RU" dirty="0"/>
              <a:t>Формулируя задание, стойте рядом с ребенком.</a:t>
            </a:r>
          </a:p>
          <a:p>
            <a:pPr lvl="0"/>
            <a:r>
              <a:rPr lang="ru-RU" dirty="0"/>
              <a:t>Давайте возможность ребенку закончить начатое дело.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2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оцениванию  ребенка: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9522"/>
            <a:ext cx="9601196" cy="38463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Старайтесь отмечать хорошее поведение ребенка, а не плохое.</a:t>
            </a:r>
          </a:p>
          <a:p>
            <a:pPr lvl="0"/>
            <a:r>
              <a:rPr lang="ru-RU" dirty="0"/>
              <a:t>Не обращайте внимание на не очень серьезные нарушения дисциплины.</a:t>
            </a:r>
          </a:p>
          <a:p>
            <a:pPr lvl="0"/>
            <a:r>
              <a:rPr lang="ru-RU" dirty="0"/>
              <a:t>Придумайте какое-то «особое» слово, после произнесения вами которого ребенок поймет, что поступает не должным образом.</a:t>
            </a:r>
          </a:p>
          <a:p>
            <a:pPr lvl="0"/>
            <a:r>
              <a:rPr lang="ru-RU" dirty="0"/>
              <a:t>Используйте промежуточную оценку, чтобы отразить прогресс.</a:t>
            </a:r>
          </a:p>
          <a:p>
            <a:pPr lvl="0"/>
            <a:r>
              <a:rPr lang="ru-RU" dirty="0"/>
              <a:t>Разрешайте ребенку переписывать работу, чтобы получить лучшую отметку (в дальнейшем учитывать отметку за переделанную работу).</a:t>
            </a:r>
          </a:p>
          <a:p>
            <a:pPr lvl="0"/>
            <a:r>
              <a:rPr lang="ru-RU" dirty="0"/>
              <a:t>Будьте готовы к тому, что поведение ребенка может быть связано с приемом медикаментов.</a:t>
            </a:r>
          </a:p>
          <a:p>
            <a:pPr lvl="0"/>
            <a:r>
              <a:rPr lang="ru-RU" dirty="0"/>
              <a:t>Используйте систему оценки: зачет-незачет, когда речь идет об оценке роста и развития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контрольным и творческим работам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    Контрольные работы по предметам, а также творческие работы для обучающихся с интеллектуальными нарушениями выносятся на индивидуальные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0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наглядности: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/>
              <a:t>Учитель при использовании средств наглядности должен знать учитывать:</a:t>
            </a:r>
          </a:p>
          <a:p>
            <a:pPr lvl="0"/>
            <a:r>
              <a:rPr lang="ru-RU" dirty="0"/>
              <a:t> роль наглядности в решении учебных задач;</a:t>
            </a:r>
          </a:p>
          <a:p>
            <a:pPr lvl="0"/>
            <a:r>
              <a:rPr lang="ru-RU" dirty="0"/>
              <a:t> будут ли понятны данные пособия учащимся;</a:t>
            </a:r>
          </a:p>
          <a:p>
            <a:pPr lvl="0"/>
            <a:r>
              <a:rPr lang="ru-RU" dirty="0"/>
              <a:t>функции наглядных пособий в данном учебном процессе;</a:t>
            </a:r>
          </a:p>
          <a:p>
            <a:pPr lvl="0"/>
            <a:r>
              <a:rPr lang="ru-RU" dirty="0"/>
              <a:t> возрастные и индивидуальные особенности учащихся: наглядный материал должен быть ярким и интересным, но не должно быть избытка наглядности, потому что низкий объём восприятия и внимания не позволит изучить каждое пособие досконально;</a:t>
            </a:r>
          </a:p>
          <a:p>
            <a:pPr lvl="0"/>
            <a:r>
              <a:rPr lang="ru-RU" dirty="0"/>
              <a:t> уровень знаний учащихся о познаваемом объекте: использовать только те пособия, которые будут детям понятны и только в том объёме, в котором изучена тема;</a:t>
            </a:r>
          </a:p>
          <a:p>
            <a:pPr lvl="0"/>
            <a:r>
              <a:rPr lang="ru-RU" dirty="0"/>
              <a:t> наглядный материал должен способствовать познанию, а не просто пассивному разглядыванию картин и предметов.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5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домашнему заданию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 В зависимости от сложности изучаемой темы, объяснение домашнего задания проводится индивидуально или фронтально. Его проверка проводится поочерёдно или совместно с классом в зависимости от сложности задания для самостоятельной домашней работы. Выполнение домашнего задания оценивается с учётом индивидуальных возможностей каждого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17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724830"/>
            <a:ext cx="9601196" cy="802887"/>
          </a:xfrm>
        </p:spPr>
        <p:txBody>
          <a:bodyPr>
            <a:noAutofit/>
          </a:bodyPr>
          <a:lstStyle/>
          <a:p>
            <a:r>
              <a:rPr lang="ru-RU" sz="2800" b="1" dirty="0"/>
              <a:t>Формирование и развитие положительной мотивации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учения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298448" y="1639229"/>
            <a:ext cx="4718304" cy="4231219"/>
          </a:xfrm>
        </p:spPr>
        <p:txBody>
          <a:bodyPr>
            <a:noAutofit/>
          </a:bodyPr>
          <a:lstStyle/>
          <a:p>
            <a:pPr lvl="0"/>
            <a:r>
              <a:rPr lang="ru-RU" sz="1200" dirty="0"/>
              <a:t>Относитесь к ребенку спокойно и доброжелательно, так же, как к другим детям.</a:t>
            </a:r>
          </a:p>
          <a:p>
            <a:pPr lvl="0"/>
            <a:r>
              <a:rPr lang="ru-RU" sz="1200" dirty="0"/>
              <a:t>Учитывайте индивидуальные возможности и особенности ребенка при выборе форм, методов, приемов работы на занятии.</a:t>
            </a:r>
          </a:p>
          <a:p>
            <a:pPr lvl="0"/>
            <a:r>
              <a:rPr lang="ru-RU" sz="1200" dirty="0"/>
              <a:t>Сравнивайте ребенка с ним самим, а не с другими детьми.</a:t>
            </a:r>
          </a:p>
          <a:p>
            <a:pPr lvl="0"/>
            <a:r>
              <a:rPr lang="ru-RU" sz="1200" dirty="0"/>
              <a:t>Создавайте у ребенка субъективное переживание успеха.</a:t>
            </a:r>
          </a:p>
          <a:p>
            <a:pPr lvl="0"/>
            <a:r>
              <a:rPr lang="ru-RU" sz="1200" dirty="0"/>
              <a:t>Помогайте ребенку почувствовать свою интеллектуальную состоятельность.</a:t>
            </a:r>
          </a:p>
          <a:p>
            <a:pPr lvl="0"/>
            <a:r>
              <a:rPr lang="ru-RU" sz="1200" dirty="0"/>
              <a:t>Дайте, ребенку возможность делать выбор, решать самому, высказывать свою точку зрения.</a:t>
            </a:r>
          </a:p>
          <a:p>
            <a:pPr lvl="0"/>
            <a:r>
              <a:rPr lang="ru-RU" sz="1200" dirty="0"/>
              <a:t>создание условий  комфортности для учащихся на уроках;</a:t>
            </a:r>
          </a:p>
          <a:p>
            <a:pPr lvl="0"/>
            <a:r>
              <a:rPr lang="ru-RU" sz="1200" dirty="0"/>
              <a:t>установка на успех;</a:t>
            </a:r>
          </a:p>
          <a:p>
            <a:pPr lvl="0"/>
            <a:r>
              <a:rPr lang="ru-RU" sz="1200" dirty="0"/>
              <a:t>организация разных видов деятельности ;</a:t>
            </a:r>
          </a:p>
          <a:p>
            <a:pPr lvl="0"/>
            <a:r>
              <a:rPr lang="ru-RU" sz="1200" dirty="0"/>
              <a:t>чередование устной и письменной работы;</a:t>
            </a:r>
          </a:p>
          <a:p>
            <a:pPr lvl="0"/>
            <a:r>
              <a:rPr lang="ru-RU" sz="1200" dirty="0"/>
              <a:t>индивидуальная и дифференцированная работа;</a:t>
            </a:r>
          </a:p>
          <a:p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8294" y="1639229"/>
            <a:ext cx="4718304" cy="4365035"/>
          </a:xfrm>
        </p:spPr>
        <p:txBody>
          <a:bodyPr>
            <a:noAutofit/>
          </a:bodyPr>
          <a:lstStyle/>
          <a:p>
            <a:r>
              <a:rPr lang="ru-RU" sz="1200" dirty="0"/>
              <a:t>нетрадиционная форма урока;</a:t>
            </a:r>
          </a:p>
          <a:p>
            <a:r>
              <a:rPr lang="ru-RU" sz="1200" dirty="0" err="1"/>
              <a:t>физминутки</a:t>
            </a:r>
            <a:r>
              <a:rPr lang="ru-RU" sz="1200" dirty="0"/>
              <a:t>;</a:t>
            </a:r>
          </a:p>
          <a:p>
            <a:pPr lvl="0"/>
            <a:r>
              <a:rPr lang="ru-RU" sz="1200" dirty="0"/>
              <a:t>коллективные, групповые работы;</a:t>
            </a:r>
          </a:p>
          <a:p>
            <a:pPr lvl="0"/>
            <a:r>
              <a:rPr lang="ru-RU" sz="1200" dirty="0"/>
              <a:t>привлечение к оценочной деятельности и формированию у них адекватной самооценки;</a:t>
            </a:r>
          </a:p>
          <a:p>
            <a:pPr lvl="0"/>
            <a:r>
              <a:rPr lang="ru-RU" sz="1200" dirty="0"/>
              <a:t>уважение к результатам деятельности детей в сочетании с разумной требовательностью;</a:t>
            </a:r>
          </a:p>
          <a:p>
            <a:pPr lvl="0"/>
            <a:r>
              <a:rPr lang="ru-RU" sz="1200" dirty="0"/>
              <a:t>применение метода поощрения;</a:t>
            </a:r>
          </a:p>
          <a:p>
            <a:pPr lvl="0"/>
            <a:r>
              <a:rPr lang="ru-RU" sz="1200" dirty="0"/>
              <a:t>стимулирование познавательного интереса многообразием приёмов занимательности (иллюстрацией, игрой, кроссвордами, драматизацией, задачами-шутками, занимательными упражнениями и т. д.)</a:t>
            </a:r>
          </a:p>
          <a:p>
            <a:pPr lvl="0"/>
            <a:r>
              <a:rPr lang="ru-RU" sz="1200" dirty="0"/>
              <a:t>При формировании учебной мотивации и познавательной активности необходимо учитывать следующие рекомендации: нельзя выставлять отметки, особенно публично; нельзя устраивать соревнования детей друг с другом; нельзя одновременно дисциплинировать и требовать, чтобы ребёнок думал; нельзя обещать награды вне самого процесса.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11797990" y="3243263"/>
            <a:ext cx="394010" cy="2632075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6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176" y="1565328"/>
            <a:ext cx="7493619" cy="322969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«В душе каждого ребенка есть невидимые струны. Если тронуть их умелой рукой, они красиво зазвучат»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795024"/>
            <a:ext cx="6815669" cy="524108"/>
          </a:xfrm>
        </p:spPr>
        <p:txBody>
          <a:bodyPr/>
          <a:lstStyle/>
          <a:p>
            <a:pPr algn="r"/>
            <a:r>
              <a:rPr lang="ru-RU" dirty="0" err="1"/>
              <a:t>В.А.Сухомлинский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6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НУЖНО ЗНАТЬ педагогу, работающему в инклюзивном классе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Главный принцип инклюзивного образования:</a:t>
            </a:r>
            <a:endParaRPr lang="ru-RU" dirty="0"/>
          </a:p>
          <a:p>
            <a:r>
              <a:rPr lang="ru-RU" dirty="0"/>
              <a:t>«Не ребенок подгоняется под существующие в школе  условия и нормы, а, наоборот, вся система образования подстраивается под потребности и возможности конкретного ребенка».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НУЖНО ЗНАТЬ педагогу, работающему в инклюзивном классе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8371"/>
            <a:ext cx="9601196" cy="44604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dirty="0">
                <a:solidFill>
                  <a:schemeClr val="tx1"/>
                </a:solidFill>
              </a:rPr>
              <a:t>Принципы инклюзивного образования</a:t>
            </a:r>
          </a:p>
          <a:p>
            <a:pPr lvl="0"/>
            <a:r>
              <a:rPr lang="ru-RU" sz="3700" dirty="0"/>
              <a:t>Ценность человека не зависит от его способностей и достижений</a:t>
            </a:r>
          </a:p>
          <a:p>
            <a:pPr lvl="0"/>
            <a:r>
              <a:rPr lang="ru-RU" sz="3700" dirty="0"/>
              <a:t>Каждый человек способен чувствовать и думать</a:t>
            </a:r>
          </a:p>
          <a:p>
            <a:pPr lvl="0"/>
            <a:r>
              <a:rPr lang="ru-RU" sz="3700" dirty="0"/>
              <a:t>Каждый человек имеет право на общение и на то, чтобы быть услышанным</a:t>
            </a:r>
          </a:p>
          <a:p>
            <a:pPr lvl="0"/>
            <a:r>
              <a:rPr lang="ru-RU" sz="3700" dirty="0"/>
              <a:t>Все люди нуждаются друг в друге</a:t>
            </a:r>
          </a:p>
          <a:p>
            <a:pPr lvl="0"/>
            <a:r>
              <a:rPr lang="ru-RU" sz="3700" dirty="0"/>
              <a:t>Подлинное образование может осуществляться только в контексте реальных взаимоотношений</a:t>
            </a:r>
          </a:p>
          <a:p>
            <a:pPr lvl="0"/>
            <a:r>
              <a:rPr lang="ru-RU" sz="3700" dirty="0"/>
              <a:t>Все люди нуждаются в поддержке и дружбе ровесников</a:t>
            </a:r>
          </a:p>
          <a:p>
            <a:pPr lvl="0"/>
            <a:r>
              <a:rPr lang="ru-RU" sz="3700" dirty="0"/>
              <a:t>Для всех обучающихся достижение прогресса скорее в том, что они могут делать, чем в том, что не могут</a:t>
            </a:r>
          </a:p>
          <a:p>
            <a:pPr lvl="0"/>
            <a:r>
              <a:rPr lang="ru-RU" sz="3700" dirty="0"/>
              <a:t>Разнообразие усиливает все стороны жизни человека</a:t>
            </a:r>
          </a:p>
          <a:p>
            <a:pPr lvl="0"/>
            <a:r>
              <a:rPr lang="ru-RU" sz="3700" dirty="0"/>
              <a:t>Быть инклюзивным – означает искать пути для всех детей, быть вместе во время обучения (включая детей с инвалидностью).</a:t>
            </a:r>
          </a:p>
          <a:p>
            <a:pPr lvl="0"/>
            <a:r>
              <a:rPr lang="ru-RU" sz="3700" dirty="0"/>
              <a:t>Инклюзия – это принадлежность к сообществу (группе друзей, школе, тому месту, где живем)</a:t>
            </a:r>
          </a:p>
          <a:p>
            <a:pPr lvl="0"/>
            <a:r>
              <a:rPr lang="ru-RU" sz="3700" dirty="0"/>
              <a:t>Инклюзия означает – раскрытие каждого ученика с помощью образовательной программы, которая достаточно сложна, но соответствует его способностям. Инклюзия учитывает, как потребности, так и специальные условия и поддержку, необходимые ученику и учителям для достижения успеха.</a:t>
            </a:r>
          </a:p>
          <a:p>
            <a:pPr lvl="0"/>
            <a:r>
              <a:rPr lang="ru-RU" sz="3700" dirty="0"/>
              <a:t>В инклюзивной школе каждого принимают и считают важным членом коллектива</a:t>
            </a:r>
          </a:p>
          <a:p>
            <a:pPr lvl="0"/>
            <a:r>
              <a:rPr lang="ru-RU" sz="3700" dirty="0"/>
              <a:t>Ученика с особыми потребностями поддерживают сверстники и другие члены школьного сообщества для удовлетворения его специальных образовательных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приказу Министра образования и науки Республики Казахстан от 6 апреля 2020 года № 130 «</a:t>
            </a:r>
            <a:r>
              <a:rPr lang="ru-RU" b="1" dirty="0"/>
              <a:t>Об утверждении Перечня документов, обязательных для ведения педагогами организаций среднего, технического и профессионального, </a:t>
            </a:r>
            <a:r>
              <a:rPr lang="ru-RU" b="1" dirty="0" err="1"/>
              <a:t>послесреднего</a:t>
            </a:r>
            <a:r>
              <a:rPr lang="ru-RU" b="1" dirty="0"/>
              <a:t> </a:t>
            </a:r>
            <a:r>
              <a:rPr lang="ru-RU" b="1" dirty="0" smtClean="0"/>
              <a:t>образования и </a:t>
            </a:r>
            <a:r>
              <a:rPr lang="ru-RU" b="1" dirty="0"/>
              <a:t>их формы». </a:t>
            </a:r>
            <a:r>
              <a:rPr lang="ru-RU" dirty="0"/>
              <a:t>Приложение</a:t>
            </a:r>
            <a:r>
              <a:rPr lang="ru-RU" b="1" dirty="0"/>
              <a:t> </a:t>
            </a:r>
            <a:r>
              <a:rPr lang="ru-RU" dirty="0"/>
              <a:t>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1903"/>
            <a:ext cx="77213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bmk="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bmk="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(наименование организации образования)</a:t>
            </a:r>
            <a:endParaRPr kumimoji="0" lang="ru-RU" altLang="ru-RU" sz="9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Поурочный план или краткосрочный план для педагога организаций среднего образования</a:t>
            </a:r>
            <a:r>
              <a:rPr kumimoji="0" lang="ru-RU" altLang="ru-RU" sz="1400" b="0" i="0" u="none" strike="noStrike" cap="none" normalizeH="0" baseline="0" dirty="0" bmk="z44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bmk="z44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 bmk="z449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 (тема урока)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68404"/>
              </p:ext>
            </p:extLst>
          </p:nvPr>
        </p:nvGraphicFramePr>
        <p:xfrm>
          <a:off x="1460810" y="1449659"/>
          <a:ext cx="8540440" cy="4449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420">
                  <a:extLst>
                    <a:ext uri="{9D8B030D-6E8A-4147-A177-3AD203B41FA5}">
                      <a16:colId xmlns:a16="http://schemas.microsoft.com/office/drawing/2014/main" xmlns="" val="2061364700"/>
                    </a:ext>
                  </a:extLst>
                </a:gridCol>
                <a:gridCol w="2638510">
                  <a:extLst>
                    <a:ext uri="{9D8B030D-6E8A-4147-A177-3AD203B41FA5}">
                      <a16:colId xmlns:a16="http://schemas.microsoft.com/office/drawing/2014/main" xmlns="" val="551926211"/>
                    </a:ext>
                  </a:extLst>
                </a:gridCol>
                <a:gridCol w="2638510">
                  <a:extLst>
                    <a:ext uri="{9D8B030D-6E8A-4147-A177-3AD203B41FA5}">
                      <a16:colId xmlns:a16="http://schemas.microsoft.com/office/drawing/2014/main" xmlns="" val="2686336531"/>
                    </a:ext>
                  </a:extLst>
                </a:gridCol>
              </a:tblGrid>
              <a:tr h="6658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Раздел: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3933257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 педагога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524593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Дата: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1191301"/>
                  </a:ext>
                </a:extLst>
              </a:tr>
              <a:tr h="37675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Класс: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Количество присутствующих: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отсутствующих: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313569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 урока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30492"/>
                  </a:ext>
                </a:extLst>
              </a:tr>
              <a:tr h="74316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Цели обучения в соответствии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 учебной программой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9742409"/>
                  </a:ext>
                </a:extLst>
              </a:tr>
              <a:tr h="6658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Цели урока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9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80946"/>
            <a:ext cx="9601196" cy="434898"/>
          </a:xfrm>
        </p:spPr>
        <p:txBody>
          <a:bodyPr>
            <a:normAutofit fontScale="90000"/>
          </a:bodyPr>
          <a:lstStyle/>
          <a:p>
            <a:r>
              <a:rPr lang="ru-RU" dirty="0"/>
              <a:t>      Ход урока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66154"/>
              </p:ext>
            </p:extLst>
          </p:nvPr>
        </p:nvGraphicFramePr>
        <p:xfrm>
          <a:off x="1295403" y="1438507"/>
          <a:ext cx="9086382" cy="308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620">
                  <a:extLst>
                    <a:ext uri="{9D8B030D-6E8A-4147-A177-3AD203B41FA5}">
                      <a16:colId xmlns:a16="http://schemas.microsoft.com/office/drawing/2014/main" xmlns="" val="2658648284"/>
                    </a:ext>
                  </a:extLst>
                </a:gridCol>
                <a:gridCol w="1800285">
                  <a:extLst>
                    <a:ext uri="{9D8B030D-6E8A-4147-A177-3AD203B41FA5}">
                      <a16:colId xmlns:a16="http://schemas.microsoft.com/office/drawing/2014/main" xmlns="" val="3721015357"/>
                    </a:ext>
                  </a:extLst>
                </a:gridCol>
                <a:gridCol w="1801024">
                  <a:extLst>
                    <a:ext uri="{9D8B030D-6E8A-4147-A177-3AD203B41FA5}">
                      <a16:colId xmlns:a16="http://schemas.microsoft.com/office/drawing/2014/main" xmlns="" val="1154207907"/>
                    </a:ext>
                  </a:extLst>
                </a:gridCol>
                <a:gridCol w="1107357">
                  <a:extLst>
                    <a:ext uri="{9D8B030D-6E8A-4147-A177-3AD203B41FA5}">
                      <a16:colId xmlns:a16="http://schemas.microsoft.com/office/drawing/2014/main" xmlns="" val="3351970043"/>
                    </a:ext>
                  </a:extLst>
                </a:gridCol>
                <a:gridCol w="1108096">
                  <a:extLst>
                    <a:ext uri="{9D8B030D-6E8A-4147-A177-3AD203B41FA5}">
                      <a16:colId xmlns:a16="http://schemas.microsoft.com/office/drawing/2014/main" xmlns="" val="3803858743"/>
                    </a:ext>
                  </a:extLst>
                </a:gridCol>
              </a:tblGrid>
              <a:tr h="110633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Этап урока/ Время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Действия педагога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Действия ученика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Оценивание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Ресурсы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26413"/>
                  </a:ext>
                </a:extLst>
              </a:tr>
              <a:tr h="991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500865"/>
                  </a:ext>
                </a:extLst>
              </a:tr>
              <a:tr h="991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53585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7999" y="2905011"/>
            <a:ext cx="670931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74" y="4381386"/>
            <a:ext cx="1057654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Данные пункты плана урока являются обязательными. Педагог имеет право внести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дополнительные элементы с учетом особенностей предмета и потребностей учащихся.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8712"/>
            <a:ext cx="9601196" cy="735981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урока в инклюзивном классе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4693"/>
            <a:ext cx="9601196" cy="4571175"/>
          </a:xfrm>
        </p:spPr>
        <p:txBody>
          <a:bodyPr/>
          <a:lstStyle/>
          <a:p>
            <a:r>
              <a:rPr lang="ru-RU" sz="1400" b="1" dirty="0"/>
              <a:t>_______________________________________________ (тема урока)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8571"/>
              </p:ext>
            </p:extLst>
          </p:nvPr>
        </p:nvGraphicFramePr>
        <p:xfrm>
          <a:off x="1295402" y="1784195"/>
          <a:ext cx="9822363" cy="4363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588">
                  <a:extLst>
                    <a:ext uri="{9D8B030D-6E8A-4147-A177-3AD203B41FA5}">
                      <a16:colId xmlns:a16="http://schemas.microsoft.com/office/drawing/2014/main" xmlns="" val="2583214195"/>
                    </a:ext>
                  </a:extLst>
                </a:gridCol>
                <a:gridCol w="3132240">
                  <a:extLst>
                    <a:ext uri="{9D8B030D-6E8A-4147-A177-3AD203B41FA5}">
                      <a16:colId xmlns:a16="http://schemas.microsoft.com/office/drawing/2014/main" xmlns="" val="1055100815"/>
                    </a:ext>
                  </a:extLst>
                </a:gridCol>
                <a:gridCol w="3087535">
                  <a:extLst>
                    <a:ext uri="{9D8B030D-6E8A-4147-A177-3AD203B41FA5}">
                      <a16:colId xmlns:a16="http://schemas.microsoft.com/office/drawing/2014/main" xmlns="" val="3586816439"/>
                    </a:ext>
                  </a:extLst>
                </a:gridCol>
              </a:tblGrid>
              <a:tr h="48313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Раздел: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635518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 педагога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551832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Дата: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701252"/>
                  </a:ext>
                </a:extLst>
              </a:tr>
              <a:tr h="53869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Класс: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Количество присутствующих: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отсутствующих: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345947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 урока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48435"/>
                  </a:ext>
                </a:extLst>
              </a:tr>
              <a:tr h="1001699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Цели обучения в соответствии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 учебной программой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Для детей общеобразовательного класса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Для детей с ООП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99" marR="56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441239"/>
                  </a:ext>
                </a:extLst>
              </a:tr>
              <a:tr h="79797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Цели урока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Для детей общеобразовательного класса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9" marR="7819" marT="7819" marB="7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Для детей с ООП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99" marR="56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6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6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35260"/>
            <a:ext cx="9601196" cy="713677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05054"/>
            <a:ext cx="9601196" cy="447081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48112"/>
              </p:ext>
            </p:extLst>
          </p:nvPr>
        </p:nvGraphicFramePr>
        <p:xfrm>
          <a:off x="1382751" y="1583473"/>
          <a:ext cx="9513845" cy="418170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14213">
                  <a:extLst>
                    <a:ext uri="{9D8B030D-6E8A-4147-A177-3AD203B41FA5}">
                      <a16:colId xmlns:a16="http://schemas.microsoft.com/office/drawing/2014/main" xmlns="" val="2165487959"/>
                    </a:ext>
                  </a:extLst>
                </a:gridCol>
                <a:gridCol w="1954499">
                  <a:extLst>
                    <a:ext uri="{9D8B030D-6E8A-4147-A177-3AD203B41FA5}">
                      <a16:colId xmlns:a16="http://schemas.microsoft.com/office/drawing/2014/main" xmlns="" val="756935122"/>
                    </a:ext>
                  </a:extLst>
                </a:gridCol>
                <a:gridCol w="1418789">
                  <a:extLst>
                    <a:ext uri="{9D8B030D-6E8A-4147-A177-3AD203B41FA5}">
                      <a16:colId xmlns:a16="http://schemas.microsoft.com/office/drawing/2014/main" xmlns="" val="2825181268"/>
                    </a:ext>
                  </a:extLst>
                </a:gridCol>
                <a:gridCol w="1660696">
                  <a:extLst>
                    <a:ext uri="{9D8B030D-6E8A-4147-A177-3AD203B41FA5}">
                      <a16:colId xmlns:a16="http://schemas.microsoft.com/office/drawing/2014/main" xmlns="" val="1780157541"/>
                    </a:ext>
                  </a:extLst>
                </a:gridCol>
                <a:gridCol w="1660696">
                  <a:extLst>
                    <a:ext uri="{9D8B030D-6E8A-4147-A177-3AD203B41FA5}">
                      <a16:colId xmlns:a16="http://schemas.microsoft.com/office/drawing/2014/main" xmlns="" val="2456417871"/>
                    </a:ext>
                  </a:extLst>
                </a:gridCol>
                <a:gridCol w="1304952">
                  <a:extLst>
                    <a:ext uri="{9D8B030D-6E8A-4147-A177-3AD203B41FA5}">
                      <a16:colId xmlns:a16="http://schemas.microsoft.com/office/drawing/2014/main" xmlns="" val="3038465382"/>
                    </a:ext>
                  </a:extLst>
                </a:gridCol>
              </a:tblGrid>
              <a:tr h="718258"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ts val="13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Этап урока/ Время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ts val="13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Действия педагога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ts val="13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Действия ученика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13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Оценивание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13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Ресурсы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989572"/>
                  </a:ext>
                </a:extLst>
              </a:tr>
              <a:tr h="2745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Дети общеобразовательного класса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Дети  с ООП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609765"/>
                  </a:ext>
                </a:extLst>
              </a:tr>
              <a:tr h="71825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63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7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</TotalTime>
  <Words>1283</Words>
  <Application>Microsoft Office PowerPoint</Application>
  <PresentationFormat>Произвольный</PresentationFormat>
  <Paragraphs>210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Разработка плана урока в инклюзивном классе</vt:lpstr>
      <vt:lpstr>«В душе каждого ребенка есть невидимые струны. Если тронуть их умелой рукой, они красиво зазвучат»</vt:lpstr>
      <vt:lpstr>ЧТО НУЖНО ЗНАТЬ педагогу, работающему в инклюзивном классе </vt:lpstr>
      <vt:lpstr>ЧТО НУЖНО ЗНАТЬ педагогу, работающему в инклюзивном классе </vt:lpstr>
      <vt:lpstr>План урока</vt:lpstr>
      <vt:lpstr>   __________________________________________________ (наименование организации образования)  Поурочный план или краткосрочный план для педагога организаций среднего образования ____________________________________________________ (тема урока)</vt:lpstr>
      <vt:lpstr>      Ход урока </vt:lpstr>
      <vt:lpstr>План урока в инклюзивном классе</vt:lpstr>
      <vt:lpstr>Ход урока</vt:lpstr>
      <vt:lpstr>Ход урока в инклюзивном классе (1 вариант)</vt:lpstr>
      <vt:lpstr>Ход урока в инклюзивном классе (вариант 2)</vt:lpstr>
      <vt:lpstr>Трудности при работе с детьми с ООП </vt:lpstr>
      <vt:lpstr>Схема урока в инклюзивном классе</vt:lpstr>
      <vt:lpstr>Требования к формулировке заданий:</vt:lpstr>
      <vt:lpstr>Требования к оцениванию  ребенка: </vt:lpstr>
      <vt:lpstr>Требования к контрольным и творческим работам </vt:lpstr>
      <vt:lpstr>Требования к наглядности: </vt:lpstr>
      <vt:lpstr>Требования к домашнему заданию </vt:lpstr>
      <vt:lpstr>Формирование и развитие положительной мотивации учения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плана урока в инклюзивном классе</dc:title>
  <dc:creator>Ирина</dc:creator>
  <cp:lastModifiedBy>User</cp:lastModifiedBy>
  <cp:revision>22</cp:revision>
  <dcterms:created xsi:type="dcterms:W3CDTF">2021-02-10T11:46:21Z</dcterms:created>
  <dcterms:modified xsi:type="dcterms:W3CDTF">2022-10-27T15:16:51Z</dcterms:modified>
</cp:coreProperties>
</file>